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533A3-CBA4-48ED-B674-8C72464AC3D4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D2C5C-D110-419F-9B8A-937782FF14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90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 о порядке и условиях заключения контрактов со спортсменами и тренерами национальных тренеров. Оно утверждено Постановлением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Минспорта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туризма и Минтруда №1/9.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D2C5C-D110-419F-9B8A-937782FF145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884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Постановление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Минспорта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туризма № 3 16.02.2007 г. Утверждена инструкция «О порядке допуска в ФКС и порядке прохождения специальной подготовке для допуска к занятию педагогической деятельностью в сфере ФКС».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D2C5C-D110-419F-9B8A-937782FF145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568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Специальную подготовку осуществляет БГУФКС. Структурным подразделением БГУФКС является институт повышения квалификации и переподготовки руководящих работников и специалистов ФКС и туризма. Он осуществляет после дипломное образование. Ст.6 закона О ФКС указывает, кто имеет право преподавать.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D2C5C-D110-419F-9B8A-937782FF145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556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Контракт заключается между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Минспорта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туризма, которое является нанимателем, заключается в письменной форме, составляется в 2 экземплярах, минимальный срок – 1 год.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D2C5C-D110-419F-9B8A-937782FF145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709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Продление контракта на новый срок производится по соглашению сторон, а если по истечении срока действия контракта трудовые отношения фактически продолжаются и не одна из сторон не потребовала расторжения, то контракт преобразуется в трудовой договор, который заключен на неопределенный срок.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D2C5C-D110-419F-9B8A-937782FF145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692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Отсутствие указанных условий является основанием для отказа в регистрации трудовых соглашений в белорусской футбольной ассоциации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D2C5C-D110-419F-9B8A-937782FF145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14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D2C5C-D110-419F-9B8A-937782FF145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93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Основополагающий принцип перевода – принцип согласия 3 сторон контракта.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D2C5C-D110-419F-9B8A-937782FF145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680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белоруской федерации футбола предусмотрено, что за подготовку и обучение футболиста выплачивается, когда футболист впервые получает статус профессионала (заключается первый контракт), а также при каждом переходе футболиста до достижения им возраста 23 лет. Если футболист переходит с действующего контракта, сумма является договорной, если контракт закончился – сумма фиксированная.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D2C5C-D110-419F-9B8A-937782FF145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933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Организация, которая приняла решение о заключении первого профессионального контракта с несовершеннолетним обязана направить руководителю спортивной школы письменное обращение, содержащее инфу о желании заключить первый профессиональный контракт. Одновременно она обязаны выплатить данной спортивной школе компенсацию. В случае, если в подготовке спортсмена участвовали несколько спортивных школ, компенсация может быть поделена между ними.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D2C5C-D110-419F-9B8A-937782FF145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963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Международный переход возможет только при получении от национальной федерации, из которой переходит спортсмен, международного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трансферного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сертификата.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D2C5C-D110-419F-9B8A-937782FF145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030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29309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Регулирование 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>трудовых отношений в области </a:t>
            </a:r>
            <a:r>
              <a:rPr lang="ru-RU" dirty="0" smtClean="0">
                <a:effectLst/>
                <a:latin typeface="Times New Roman" pitchFamily="18" charset="0"/>
                <a:cs typeface="Times New Roman" pitchFamily="18" charset="0"/>
              </a:rPr>
              <a:t>спорта</a:t>
            </a:r>
            <a:r>
              <a:rPr lang="ru-RU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2656"/>
            <a:ext cx="5760640" cy="4109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898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631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</a:rPr>
              <a:t>2 Понятие и виды трансферов спортсменов в системе профессионального спорта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540" y="1340768"/>
            <a:ext cx="9137460" cy="5517232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Профессиональный спортсмен имеет право на переход из одного спортивного клуба в другой в следующих случаях:</a:t>
            </a:r>
          </a:p>
          <a:p>
            <a:pPr marL="45720" indent="0">
              <a:buNone/>
            </a:pPr>
            <a:r>
              <a:rPr lang="ru-RU" dirty="0"/>
              <a:t>1)достижение договоренности между 3 </a:t>
            </a:r>
            <a:r>
              <a:rPr lang="ru-RU" dirty="0" smtClean="0"/>
              <a:t>субъектами;</a:t>
            </a:r>
            <a:endParaRPr lang="ru-RU" dirty="0"/>
          </a:p>
          <a:p>
            <a:pPr marL="45720" indent="0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2)истечение срока действующего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контракта;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/>
              <a:t>3)досрочного расторжения </a:t>
            </a:r>
            <a:r>
              <a:rPr lang="ru-RU" dirty="0" smtClean="0"/>
              <a:t>контракта; </a:t>
            </a:r>
            <a:endParaRPr lang="ru-RU" dirty="0"/>
          </a:p>
          <a:p>
            <a:pPr marL="4572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4)временного выступления профессионального спортсмена за другой клуб без расторжения контракта с согласия спортивного клуба, имеющего с ним трудовой контракт.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713693"/>
            <a:ext cx="2286000" cy="2162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49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2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</a:rPr>
              <a:t>2 Понятие и виды трансферов спортсменов в системе профессионального спорта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7672" y="1412776"/>
            <a:ext cx="9151671" cy="5445224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Компенсация</a:t>
            </a:r>
            <a:r>
              <a:rPr lang="ru-RU" dirty="0"/>
              <a:t> </a:t>
            </a:r>
            <a:r>
              <a:rPr lang="ru-RU" sz="2400" dirty="0"/>
              <a:t>– денежная выплата за переход спортсмена из одной организации в другую, определяемая на договорной основе в период действия трудового контракта спортсмена.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212976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224839"/>
            <a:ext cx="309634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748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777"/>
            <a:ext cx="9144000" cy="1143000"/>
          </a:xfrm>
        </p:spPr>
        <p:txBody>
          <a:bodyPr/>
          <a:lstStyle/>
          <a:p>
            <a:pPr algn="ctr"/>
            <a:r>
              <a:rPr lang="ru-RU" sz="2800" dirty="0">
                <a:effectLst/>
              </a:rPr>
              <a:t>2 Понятие и виды трансферов спортсменов в системе профессионального спорта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9157676" cy="5418936"/>
          </a:xfrm>
        </p:spPr>
        <p:txBody>
          <a:bodyPr/>
          <a:lstStyle/>
          <a:p>
            <a:pPr marL="45720" indent="0" algn="ctr">
              <a:buNone/>
            </a:pPr>
            <a:r>
              <a:rPr lang="ru-RU" b="1" dirty="0">
                <a:solidFill>
                  <a:srgbClr val="C00000"/>
                </a:solidFill>
              </a:rPr>
              <a:t>Стороны при переходе обязаны заключить </a:t>
            </a:r>
            <a:r>
              <a:rPr lang="ru-RU" b="1" dirty="0" err="1">
                <a:solidFill>
                  <a:srgbClr val="C00000"/>
                </a:solidFill>
              </a:rPr>
              <a:t>трансферный</a:t>
            </a:r>
            <a:r>
              <a:rPr lang="ru-RU" b="1" dirty="0">
                <a:solidFill>
                  <a:srgbClr val="C00000"/>
                </a:solidFill>
              </a:rPr>
              <a:t> контракт. В нем должны быть предусмотрены обязательные условия перехода: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срок </a:t>
            </a:r>
            <a:r>
              <a:rPr lang="ru-RU" dirty="0">
                <a:solidFill>
                  <a:srgbClr val="00B050"/>
                </a:solidFill>
              </a:rPr>
              <a:t>увольнения и перехода </a:t>
            </a:r>
            <a:r>
              <a:rPr lang="ru-RU" dirty="0" smtClean="0">
                <a:solidFill>
                  <a:srgbClr val="00B050"/>
                </a:solidFill>
              </a:rPr>
              <a:t>спортсмена; 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 smtClean="0"/>
              <a:t>сумма </a:t>
            </a:r>
            <a:r>
              <a:rPr lang="ru-RU" dirty="0"/>
              <a:t>компенсации и порядок ее </a:t>
            </a:r>
            <a:r>
              <a:rPr lang="ru-RU" dirty="0" smtClean="0"/>
              <a:t>выплаты; </a:t>
            </a:r>
            <a:endParaRPr lang="ru-RU" dirty="0"/>
          </a:p>
          <a:p>
            <a:r>
              <a:rPr lang="ru-RU" dirty="0" smtClean="0">
                <a:solidFill>
                  <a:srgbClr val="00B050"/>
                </a:solidFill>
              </a:rPr>
              <a:t>ответственность сторон; 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 smtClean="0"/>
              <a:t>порядок </a:t>
            </a:r>
            <a:r>
              <a:rPr lang="ru-RU" dirty="0"/>
              <a:t>разрешения </a:t>
            </a:r>
            <a:r>
              <a:rPr lang="ru-RU" dirty="0" smtClean="0"/>
              <a:t>споров;</a:t>
            </a:r>
            <a:endParaRPr lang="ru-RU" dirty="0"/>
          </a:p>
          <a:p>
            <a:r>
              <a:rPr lang="ru-RU" dirty="0" smtClean="0">
                <a:solidFill>
                  <a:srgbClr val="00B050"/>
                </a:solidFill>
              </a:rPr>
              <a:t>обязанность </a:t>
            </a:r>
            <a:r>
              <a:rPr lang="ru-RU" dirty="0">
                <a:solidFill>
                  <a:srgbClr val="00B050"/>
                </a:solidFill>
              </a:rPr>
              <a:t>зарегистрировать данный </a:t>
            </a:r>
            <a:r>
              <a:rPr lang="ru-RU" dirty="0" err="1">
                <a:solidFill>
                  <a:srgbClr val="00B050"/>
                </a:solidFill>
              </a:rPr>
              <a:t>трансферный</a:t>
            </a:r>
            <a:r>
              <a:rPr lang="ru-RU" dirty="0">
                <a:solidFill>
                  <a:srgbClr val="00B050"/>
                </a:solidFill>
              </a:rPr>
              <a:t> контракт в соответствующей спортивной </a:t>
            </a:r>
            <a:r>
              <a:rPr lang="ru-RU" dirty="0" smtClean="0">
                <a:solidFill>
                  <a:srgbClr val="00B050"/>
                </a:solidFill>
              </a:rPr>
              <a:t>федерации. </a:t>
            </a:r>
            <a:endParaRPr lang="ru-RU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198293"/>
            <a:ext cx="2663958" cy="1997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79" y="4661124"/>
            <a:ext cx="2929168" cy="2196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161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777"/>
            <a:ext cx="9144000" cy="1143000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800" dirty="0" smtClean="0">
                <a:effectLst/>
              </a:rPr>
              <a:t>3 Порядок </a:t>
            </a:r>
            <a:r>
              <a:rPr lang="ru-RU" sz="2800" dirty="0">
                <a:effectLst/>
              </a:rPr>
              <a:t>заключения трудовых контрактов с </a:t>
            </a:r>
            <a:r>
              <a:rPr lang="ru-RU" sz="2800" dirty="0" smtClean="0">
                <a:effectLst/>
              </a:rPr>
              <a:t>несовершеннолетними 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556792"/>
            <a:ext cx="9144000" cy="5310514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dirty="0">
                <a:solidFill>
                  <a:srgbClr val="00B050"/>
                </a:solidFill>
              </a:rPr>
              <a:t>БФФ уточняет, что согласие родителей должно быть нотариально удостоверено. Предельный срок контракта – 3 года. </a:t>
            </a:r>
            <a:r>
              <a:rPr lang="ru-RU" sz="2400" dirty="0" smtClean="0">
                <a:solidFill>
                  <a:srgbClr val="00B050"/>
                </a:solidFill>
              </a:rPr>
              <a:t> </a:t>
            </a:r>
            <a:endParaRPr lang="ru-RU" sz="2400" dirty="0">
              <a:solidFill>
                <a:srgbClr val="00B05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31" y="2924944"/>
            <a:ext cx="4504753" cy="3063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76" y="3083462"/>
            <a:ext cx="3793087" cy="2746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30703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</a:rPr>
              <a:t>3 Порядок заключения трудовых контрактов с несовершеннолетними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Переход несовершеннолетнего спортсмена в спортивный клуб другого государства разрешается только в случае, если спортсмен со своей семьей или без нее переезжает в другое государство по причинам, не связанным с переходом.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11802"/>
            <a:ext cx="4675341" cy="3111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629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</a:rPr>
              <a:t>3 Порядок заключения трудовых контрактов с несовершеннолетними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356" y="1484784"/>
            <a:ext cx="9144356" cy="5368668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Установлен возрастной порог международного перехода: белорусской федерацией волейбола для </a:t>
            </a:r>
            <a:r>
              <a:rPr lang="ru-RU" sz="2400" b="1" dirty="0">
                <a:solidFill>
                  <a:srgbClr val="FF0000"/>
                </a:solidFill>
              </a:rPr>
              <a:t>мужчин – 24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, для </a:t>
            </a:r>
            <a:r>
              <a:rPr lang="ru-RU" sz="2400" b="1" dirty="0">
                <a:solidFill>
                  <a:srgbClr val="FF0000"/>
                </a:solidFill>
              </a:rPr>
              <a:t>женщин – 23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912"/>
            <a:ext cx="4561593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56992"/>
            <a:ext cx="4365104" cy="2979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10065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3211"/>
            <a:ext cx="9144000" cy="1143000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800" dirty="0" smtClean="0">
                <a:effectLst/>
              </a:rPr>
              <a:t>4 Подготовка</a:t>
            </a:r>
            <a:r>
              <a:rPr lang="ru-RU" sz="2800" dirty="0">
                <a:effectLst/>
              </a:rPr>
              <a:t>, повышение квалификации кадров с сфере </a:t>
            </a:r>
            <a:r>
              <a:rPr lang="ru-RU" sz="2800" dirty="0" smtClean="0">
                <a:effectLst/>
              </a:rPr>
              <a:t>ФКС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К педагогической деятельности допускаются: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специалисты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, имеющие средне специальное или высшее образование в сфере ФКС при условии, что перерыв после получения диплома или прекращения педагогической деятельности не превышает 3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лет;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400" dirty="0" smtClean="0"/>
              <a:t>студенты </a:t>
            </a:r>
            <a:r>
              <a:rPr lang="ru-RU" sz="2400" dirty="0"/>
              <a:t>4-6 курсов ВУЗов в сфере ФКС по специальностям тренер и преподаватель </a:t>
            </a:r>
            <a:r>
              <a:rPr lang="ru-RU" sz="2400" dirty="0" smtClean="0"/>
              <a:t>ФК;</a:t>
            </a:r>
            <a:endParaRPr lang="ru-RU" sz="2400" dirty="0"/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лица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, которые были допущены к преподавательской деятельности, не имеющие высшего или среднего образования, принятые на работу до вступления в силу закона О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ФКС.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375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498" y="0"/>
            <a:ext cx="915749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</a:rPr>
              <a:t>4 Подготовка, повышение квалификации кадров с сфере ФКС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3092" y="1412776"/>
            <a:ext cx="9147092" cy="5440676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После специальной подготовки к педагогической деятельности могут допускаться:</a:t>
            </a:r>
          </a:p>
          <a:p>
            <a:r>
              <a:rPr lang="ru-RU" dirty="0" smtClean="0"/>
              <a:t>специалисты</a:t>
            </a:r>
            <a:r>
              <a:rPr lang="ru-RU" dirty="0"/>
              <a:t>, имеющие средне специальное или высшее образование при наличии  навыков физкультурной с спортивной деятельности, а также студенты 4-6 курсов, имеющие те же навыки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221088"/>
            <a:ext cx="3913478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041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2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</a:rPr>
              <a:t>4 Подготовка, повышение квалификации кадров с сфере ФКС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412776"/>
            <a:ext cx="9144000" cy="5426821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800" b="1" dirty="0">
                <a:solidFill>
                  <a:srgbClr val="FF0000"/>
                </a:solidFill>
              </a:rPr>
              <a:t>К ним относятся: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лица</a:t>
            </a:r>
            <a:r>
              <a:rPr lang="ru-RU" dirty="0">
                <a:solidFill>
                  <a:srgbClr val="00B050"/>
                </a:solidFill>
              </a:rPr>
              <a:t>, имеющие спортивный </a:t>
            </a:r>
            <a:r>
              <a:rPr lang="ru-RU" dirty="0" smtClean="0">
                <a:solidFill>
                  <a:srgbClr val="00B050"/>
                </a:solidFill>
              </a:rPr>
              <a:t>разряд;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спортивное звание; 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лица</a:t>
            </a:r>
            <a:r>
              <a:rPr lang="ru-RU" dirty="0">
                <a:solidFill>
                  <a:srgbClr val="00B050"/>
                </a:solidFill>
              </a:rPr>
              <a:t>, достигшие высоких спортивных </a:t>
            </a:r>
            <a:r>
              <a:rPr lang="ru-RU" dirty="0" smtClean="0">
                <a:solidFill>
                  <a:srgbClr val="00B050"/>
                </a:solidFill>
              </a:rPr>
              <a:t>результатов; </a:t>
            </a:r>
            <a:endParaRPr lang="ru-RU" dirty="0">
              <a:solidFill>
                <a:srgbClr val="00B050"/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лица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которым присвоены почетные звания:</a:t>
            </a: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А)заслуженный работник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ФКС,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Б)заслуженный тренер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РБ,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В)заслуженный мастер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спорта.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41336"/>
            <a:ext cx="3888432" cy="2590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8956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3031144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4777"/>
            <a:ext cx="6512511" cy="1143000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800" dirty="0" smtClean="0">
                <a:effectLst/>
              </a:rPr>
              <a:t>1 Особенности </a:t>
            </a:r>
            <a:r>
              <a:rPr lang="ru-RU" sz="2800" dirty="0">
                <a:effectLst/>
              </a:rPr>
              <a:t>контрактов, заключаемых со </a:t>
            </a:r>
            <a:r>
              <a:rPr lang="ru-RU" sz="2800" dirty="0" smtClean="0">
                <a:effectLst/>
              </a:rPr>
              <a:t>спортсменами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800" b="1" dirty="0">
                <a:solidFill>
                  <a:srgbClr val="C00000"/>
                </a:solidFill>
              </a:rPr>
              <a:t>Контракт</a:t>
            </a:r>
            <a:r>
              <a:rPr lang="ru-RU" dirty="0"/>
              <a:t> – трудовой договор, заключенный в письменной форме на определенный в нем срок, содержащий особенности с общими нормами законодательства о труде, и предусматривающий конкретную минимальную компенсацию за ухудшение правового положения спортсмена или тренера. 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17924"/>
            <a:ext cx="3888432" cy="2914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05064"/>
            <a:ext cx="3917880" cy="2607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544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</a:rPr>
              <a:t>1 Особенности контрактов, заключаемых со спортсменами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484784"/>
            <a:ext cx="9144000" cy="5373216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800" b="1" dirty="0">
                <a:solidFill>
                  <a:srgbClr val="7030A0"/>
                </a:solidFill>
              </a:rPr>
              <a:t>Обязательные условия: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дата заключения,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/>
              <a:t>место работы,</a:t>
            </a:r>
            <a:endParaRPr lang="ru-RU" dirty="0"/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должность работника,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/>
              <a:t>срок </a:t>
            </a:r>
            <a:r>
              <a:rPr lang="ru-RU" dirty="0"/>
              <a:t>действия </a:t>
            </a:r>
            <a:r>
              <a:rPr lang="ru-RU" dirty="0" smtClean="0"/>
              <a:t>контракта, </a:t>
            </a:r>
            <a:endParaRPr lang="ru-RU" dirty="0"/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права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и обязанности, ответственность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сторон,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/>
              <a:t>условия </a:t>
            </a:r>
            <a:r>
              <a:rPr lang="ru-RU" dirty="0"/>
              <a:t>организации и оплата труда </a:t>
            </a:r>
            <a:r>
              <a:rPr lang="ru-RU" dirty="0" smtClean="0"/>
              <a:t>работников, </a:t>
            </a:r>
            <a:endParaRPr lang="ru-RU" dirty="0"/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дополнительные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меры стимулирования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труда.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120" y="1913662"/>
            <a:ext cx="2706216" cy="1943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43" y="5076271"/>
            <a:ext cx="3235077" cy="1693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687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567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</a:rPr>
              <a:t>1 Особенности контрактов, заключаемых со спортсменами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9144000" cy="5498829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Контракт может быть расторгнут: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1)по инициативе нанимателя за определенные нарушения работником своих обязанностей (особенность: неоднократное нарушение – 2 и более раза в течении 6 месяцев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);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2)по требованию работника – в случае не выполнения или ненадлежащего выполнения нанимателем условий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контракта.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" y="4083726"/>
            <a:ext cx="4340654" cy="2441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378" y="4070615"/>
            <a:ext cx="3888432" cy="2681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54851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6977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</a:rPr>
              <a:t>1 Особенности контрактов, заключаемых со спортсменами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412776"/>
            <a:ext cx="9144000" cy="547112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Белорусская федерация футбола заключает контракт с особыми обязательными условиями: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1)требования об обязательном рассмотрении возможного спора по исполнению заключенного контракта в соответствующих органах ассоциации Белорусской федерации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футбола;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/>
              <a:t>2)обязательно необходимо указывать дату рождения </a:t>
            </a:r>
            <a:r>
              <a:rPr lang="ru-RU" dirty="0" smtClean="0"/>
              <a:t>футболиста;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21088"/>
            <a:ext cx="3638981" cy="2347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58" y="4343449"/>
            <a:ext cx="3024336" cy="2102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054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</a:rPr>
              <a:t>1 Особенности контрактов, заключаемых со спортсменами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9144000" cy="5517232"/>
          </a:xfrm>
        </p:spPr>
        <p:txBody>
          <a:bodyPr/>
          <a:lstStyle/>
          <a:p>
            <a:pPr marL="4572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3)должно быть упоминании об использовании или неиспользовании услуг агента;</a:t>
            </a:r>
          </a:p>
          <a:p>
            <a:pPr marL="45720" indent="0">
              <a:buNone/>
            </a:pPr>
            <a:r>
              <a:rPr lang="ru-RU" dirty="0"/>
              <a:t>4)о соблюдении спортсменами антирасистской и антидопинговой политики; </a:t>
            </a:r>
          </a:p>
          <a:p>
            <a:pPr marL="4572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5)о невозможности расторжения контрактов ни футболистом, ни клубом в течении сезона.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316" y="3573016"/>
            <a:ext cx="3140968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7474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567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</a:rPr>
              <a:t>1 Особенности контрактов, заключаемых со спортсменами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9125209" cy="410445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1) встречаются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условия о неразглашении профессиональной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тайны;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/>
              <a:t>2)условия, касающиеся об обучении в образовательных </a:t>
            </a:r>
            <a:r>
              <a:rPr lang="ru-RU" dirty="0" smtClean="0"/>
              <a:t>учреждениях;</a:t>
            </a:r>
            <a:endParaRPr lang="ru-RU" dirty="0"/>
          </a:p>
          <a:p>
            <a:pPr marL="4572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3)обязанность нанимателя организовать трудовые отношения со спортсменом таким образом, чтобы не препятствовать ему проходить полноценное обучение и получение не спортивного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образования;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  <a:p>
            <a:pPr marL="45720" indent="0">
              <a:buNone/>
            </a:pPr>
            <a:r>
              <a:rPr lang="ru-RU" dirty="0"/>
              <a:t>4)обязанность нанимателя обеспечить за счет собственных средств проведение обязательных периодических медицинских </a:t>
            </a:r>
            <a:r>
              <a:rPr lang="ru-RU" dirty="0" smtClean="0"/>
              <a:t>обследований.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797151"/>
            <a:ext cx="2880320" cy="19233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04" y="4823846"/>
            <a:ext cx="2808312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161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800" dirty="0" smtClean="0">
                <a:effectLst/>
              </a:rPr>
              <a:t>2 Понятие </a:t>
            </a:r>
            <a:r>
              <a:rPr lang="ru-RU" sz="2800" dirty="0">
                <a:effectLst/>
              </a:rPr>
              <a:t>и виды трансферов спортсменов в системе профессионального </a:t>
            </a:r>
            <a:r>
              <a:rPr lang="ru-RU" sz="2800" dirty="0" smtClean="0">
                <a:effectLst/>
              </a:rPr>
              <a:t>спорта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29732" y="1196752"/>
            <a:ext cx="9173732" cy="5661248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Трансфер</a:t>
            </a:r>
            <a:r>
              <a:rPr lang="ru-RU" dirty="0"/>
              <a:t> – общественное отношение, урегулированное нормами действующего законодательства, а также регламентирующими документами национальных и международных организаций по видам спорта, сторонами которого выступают организации (принимающие и увольняющие спортсмена) и сам спортсмен. Содержанием данного отношения является прекращение трудовых отношений спортсменов с организацией, его увольняющей и заключение трудового соглашения с организацией, принимающей на работу.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591" y="4409728"/>
            <a:ext cx="367240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392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2"/>
            <a:ext cx="9144000" cy="76378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</a:rPr>
              <a:t>2 Понятие и виды трансферов спортсменов в системе профессионального спорта</a:t>
            </a:r>
            <a:r>
              <a:rPr lang="ru-RU" sz="2800" dirty="0" smtClean="0">
                <a:effectLst/>
              </a:rPr>
              <a:t/>
            </a:r>
            <a:br>
              <a:rPr lang="ru-RU" sz="2800" dirty="0" smtClean="0">
                <a:effectLst/>
              </a:rPr>
            </a:br>
            <a:r>
              <a:rPr lang="ru-RU" sz="2800" dirty="0" smtClean="0">
                <a:solidFill>
                  <a:srgbClr val="00B050"/>
                </a:solidFill>
                <a:effectLst/>
              </a:rPr>
              <a:t>Виды </a:t>
            </a:r>
            <a:r>
              <a:rPr lang="ru-RU" sz="2800" dirty="0">
                <a:solidFill>
                  <a:srgbClr val="00B050"/>
                </a:solidFill>
                <a:effectLst/>
              </a:rPr>
              <a:t>трансферов:</a:t>
            </a:r>
            <a:br>
              <a:rPr lang="ru-RU" sz="2800" dirty="0">
                <a:solidFill>
                  <a:srgbClr val="00B050"/>
                </a:solidFill>
                <a:effectLst/>
              </a:rPr>
            </a:b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484784"/>
            <a:ext cx="3922768" cy="52292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постоянный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220072" y="1412776"/>
            <a:ext cx="3816424" cy="5268951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временный (датированный, аренда прав на спортсменов)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08920"/>
            <a:ext cx="3637886" cy="2323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97326"/>
            <a:ext cx="3930467" cy="2669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500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208D6B-252D-4187-828F-9E0F226E0F5A}"/>
</file>

<file path=customXml/itemProps2.xml><?xml version="1.0" encoding="utf-8"?>
<ds:datastoreItem xmlns:ds="http://schemas.openxmlformats.org/officeDocument/2006/customXml" ds:itemID="{86EB0A45-4A6A-4DC9-B8C4-B5C742BDB917}"/>
</file>

<file path=customXml/itemProps3.xml><?xml version="1.0" encoding="utf-8"?>
<ds:datastoreItem xmlns:ds="http://schemas.openxmlformats.org/officeDocument/2006/customXml" ds:itemID="{279A8EA9-CBC9-4368-BB63-5B8E48C49BA7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65</TotalTime>
  <Words>1127</Words>
  <Application>Microsoft Office PowerPoint</Application>
  <PresentationFormat>Экран (4:3)</PresentationFormat>
  <Paragraphs>93</Paragraphs>
  <Slides>19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Регулирование трудовых отношений в области спорта </vt:lpstr>
      <vt:lpstr>1 Особенности контрактов, заключаемых со спортсменами </vt:lpstr>
      <vt:lpstr>1 Особенности контрактов, заключаемых со спортсменами</vt:lpstr>
      <vt:lpstr>1 Особенности контрактов, заключаемых со спортсменами</vt:lpstr>
      <vt:lpstr>1 Особенности контрактов, заключаемых со спортсменами</vt:lpstr>
      <vt:lpstr>1 Особенности контрактов, заключаемых со спортсменами</vt:lpstr>
      <vt:lpstr>1 Особенности контрактов, заключаемых со спортсменами</vt:lpstr>
      <vt:lpstr>2 Понятие и виды трансферов спортсменов в системе профессионального спорта </vt:lpstr>
      <vt:lpstr>2 Понятие и виды трансферов спортсменов в системе профессионального спорта Виды трансферов: </vt:lpstr>
      <vt:lpstr>2 Понятие и виды трансферов спортсменов в системе профессионального спорта </vt:lpstr>
      <vt:lpstr>2 Понятие и виды трансферов спортсменов в системе профессионального спорта</vt:lpstr>
      <vt:lpstr>2 Понятие и виды трансферов спортсменов в системе профессионального спорта</vt:lpstr>
      <vt:lpstr>3 Порядок заключения трудовых контрактов с несовершеннолетними  </vt:lpstr>
      <vt:lpstr>3 Порядок заключения трудовых контрактов с несовершеннолетними</vt:lpstr>
      <vt:lpstr>3 Порядок заключения трудовых контрактов с несовершеннолетними</vt:lpstr>
      <vt:lpstr>4 Подготовка, повышение квалификации кадров с сфере ФКС </vt:lpstr>
      <vt:lpstr>4 Подготовка, повышение квалификации кадров с сфере ФКС</vt:lpstr>
      <vt:lpstr>4 Подготовка, повышение квалификации кадров с сфере ФКС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Регулирование трудовых отношений в области спорта </dc:title>
  <dc:creator>Надя</dc:creator>
  <cp:lastModifiedBy>Надя</cp:lastModifiedBy>
  <cp:revision>8</cp:revision>
  <dcterms:created xsi:type="dcterms:W3CDTF">2015-03-26T16:12:14Z</dcterms:created>
  <dcterms:modified xsi:type="dcterms:W3CDTF">2015-04-01T19:40:33Z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